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66" r:id="rId4"/>
    <p:sldId id="267" r:id="rId5"/>
    <p:sldId id="268" r:id="rId6"/>
    <p:sldId id="269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D36E8A-868B-4AEE-87B4-35CDF85F2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20126E-C80B-4D98-B275-7EDD142D4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34A653-B63F-4B60-BDF7-8F80D1DA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C673F0-8122-4998-9C4B-D1B39FB6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647E15-CA7C-49E8-B81B-77753C8E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53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E4549-6A0A-4CC4-BF1E-39A5E489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DED02D-EB9C-490D-A2D3-83FD373B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8631E7-0C98-416E-BFD1-1362255F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445227-A0F6-4171-A78A-2F7EB0F6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B97B2E-263E-4E5D-9F04-B2BE6DD6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4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06FF115-2472-4618-8D79-FC6118BAF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E89EF4-0B18-4D30-A566-C8E9723F9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3A7AD5-B7C7-4366-9B07-BF861E55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152696-88C1-4855-98A7-8EB35343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1101DA-7FDA-42A9-99EC-82D2181B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25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577607-B83E-4164-B23A-6495F9A7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B75634-E1D0-46D8-B2C0-715065894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508D6B-8745-4BFC-9AB6-56D37CBD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471E12-E5E3-47BC-8651-EA36E373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AC336D-F3FB-4192-8E66-511544C0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21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B185A0-E60C-4996-AF6D-4634A8F7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63A63-0B8A-4610-8FD7-09388065F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D7E8A-F3E7-4263-9CB8-E0DF797C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238F68-FE2B-4FCE-98AE-2C4997EF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291A43-61B2-4025-AFBF-B9285D7D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0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89052-C140-4DCE-A124-CED98295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24CDB0-1D9B-4B97-A34B-F2775C2AD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AF9BC6-C8CC-4354-BA1B-5FA6F8860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B974122-8881-436F-BDC4-E195B00F5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C23B68-8756-434A-AD52-22A172D10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AC675A-E2FF-44A3-BC0B-48E7DBDF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86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DE150-94BF-40F7-B29D-EA886B49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B06ACC-B1CA-465D-AE43-7DF33D28E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9755BE-052F-4755-8FDB-732DB38F5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C4A0A54-E9A1-4892-BE73-7342A619B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03F5EA-8C9B-417F-B1D9-0426BC359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5731F8-499E-4C42-A116-3F56C2A8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95D9925-856E-4F0E-A6DA-B650C6C2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1750587-4F2C-4DE7-9DF0-6810158C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9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4520D-70DA-4ECE-BE96-1D138E05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70E8203-B233-496B-AC67-5F2E4D3A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C4C7570-72BD-4A0B-82E7-A0E2E94F3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164B24-3EC5-4CB9-9246-06C3A944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752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653FB7-CF50-4D1A-AAA6-1EB62336D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1671DC8-CA8B-4A3D-996D-5D9760B1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A70282-CCDD-4533-A587-73A97A30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94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4EC402-5480-49ED-9E85-21740B8C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355AE0-404B-4D53-8C70-56851C171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849356-207F-4EDE-BC82-6685B62F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433FFD-4DDE-45C2-A71F-5E852A77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77E823-3152-45E9-BB9D-1D81F2AE2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B50FBA-03FC-4E31-A84F-A760A7E2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30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6263A-239A-48DA-8447-9BDEF355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CFB6FF-7C57-41AA-AFE5-232E76B2D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02305C-9D96-426E-94C4-5FA2E5E80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C9D39E-5907-4F41-AFB4-A67C5A76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73186D-F53C-4233-8525-1EECB0C6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8C53D8-9DC3-4F1C-A7D5-826AE4CB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9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26CD821-0819-4D2B-9D32-CCF232D6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D3DF46-1D0A-44C8-8694-E554F719F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6161BE-8577-4CBE-8183-BEA4724AA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D2B7D-1D32-4486-9F4C-8F4CDD7DB1B7}" type="datetimeFigureOut">
              <a:rPr lang="zh-TW" altLang="en-US" smtClean="0"/>
              <a:t>2025/8/22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B72025-63A5-4FE8-B978-2329511DC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7BD637-4952-424D-A68D-35659A306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64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101CF-BB36-4A58-994D-08B86AEC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C12AB8-8163-4722-ACEF-B21C6311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4290301"/>
            <a:ext cx="3960727" cy="23114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E17692-13AF-4BD4-92BE-E5BD06C1C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070" y="2105311"/>
            <a:ext cx="3975656" cy="433320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B4A45B-3D47-FD77-1FD6-4C14ACCFA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27" y="1345912"/>
            <a:ext cx="3960726" cy="28479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A4BAEFE-E297-3C5B-AF50-1BAC404DA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22291" y="2665348"/>
            <a:ext cx="4333208" cy="32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4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EE6C25-22AF-4F5B-A7CD-02E22A8C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5C0DD-683A-470A-924D-C3B7CA1A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983361-8AF2-4024-85BB-7F58D580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76" y="610016"/>
            <a:ext cx="5174802" cy="29516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202C727-41BE-4149-B9D6-B6CC5994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6" y="3635193"/>
            <a:ext cx="3953450" cy="279553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1853C41-3662-41B7-B279-061B49B2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878" y="2827018"/>
            <a:ext cx="4991813" cy="32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9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4E651-8987-4039-BC85-B3E9A16B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98" y="249715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18B6609-8793-44D0-AB9F-49177040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" y="4666616"/>
            <a:ext cx="2596179" cy="19652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AD5BD7-6842-68FC-C16F-312D6AD63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4792" y="1285685"/>
            <a:ext cx="3626281" cy="27197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C15D63-C24A-7F42-1E93-6CD371573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6621" y="2984821"/>
            <a:ext cx="4168068" cy="312605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A99F7B-A0E3-F558-436E-40223B3E7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96368" y="2711444"/>
            <a:ext cx="4168067" cy="3126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7E88FC-0DFB-C68D-2020-9608B3250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8974" y="1799363"/>
            <a:ext cx="3066982" cy="230023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043F1C4-E37D-DDB6-4B30-9741489E0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8091" y="2127928"/>
            <a:ext cx="3469523" cy="26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AC49A-B855-4D98-A6C0-3C1646B1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50" y="365125"/>
            <a:ext cx="10515600" cy="4351338"/>
          </a:xfrm>
        </p:spPr>
        <p:txBody>
          <a:bodyPr/>
          <a:lstStyle/>
          <a:p>
            <a:r>
              <a:rPr lang="en-US" altLang="zh-TW" dirty="0" err="1"/>
              <a:t>ViLLA</a:t>
            </a:r>
            <a:r>
              <a:rPr lang="zh-TW" altLang="en-US" dirty="0"/>
              <a:t>（</a:t>
            </a:r>
            <a:r>
              <a:rPr lang="en-US" altLang="zh-TW" dirty="0"/>
              <a:t>Vision-Language-Latent-Action</a:t>
            </a:r>
            <a:r>
              <a:rPr lang="zh-TW" altLang="en-US" dirty="0"/>
              <a:t>），結合 </a:t>
            </a:r>
            <a:r>
              <a:rPr lang="en-US" altLang="zh-TW" dirty="0"/>
              <a:t>NLP </a:t>
            </a:r>
            <a:r>
              <a:rPr lang="zh-TW" altLang="en-US" dirty="0"/>
              <a:t>和 </a:t>
            </a:r>
            <a:r>
              <a:rPr lang="en-US" altLang="zh-TW" dirty="0"/>
              <a:t>VLM </a:t>
            </a:r>
            <a:r>
              <a:rPr lang="zh-TW" altLang="en-US" dirty="0"/>
              <a:t>實現複雜任務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07A08A-39BC-5B13-A903-6FBF0BB6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2481" y="2180094"/>
            <a:ext cx="4188243" cy="31411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3878021-5ED9-46B2-22CB-BDC6A7E1C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7912" y="2828162"/>
            <a:ext cx="4188243" cy="31411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E6BDF9C-1F53-BE9B-4EF5-CB0D203D1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033" y="4398753"/>
            <a:ext cx="1684115" cy="21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9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6FB56C-DCE4-4D7F-8D1E-0A36EBF2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14EF2F4-BDE8-52F5-FAAA-6A20D0B67E78}"/>
              </a:ext>
            </a:extLst>
          </p:cNvPr>
          <p:cNvSpPr txBox="1"/>
          <p:nvPr/>
        </p:nvSpPr>
        <p:spPr>
          <a:xfrm>
            <a:off x="372123" y="1862291"/>
            <a:ext cx="798509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>
                <a:effectLst/>
              </a:rPr>
              <a:t>自然語言處理（</a:t>
            </a:r>
            <a:r>
              <a:rPr lang="en-US" altLang="zh-TW" dirty="0">
                <a:effectLst/>
              </a:rPr>
              <a:t>NLP</a:t>
            </a:r>
            <a:r>
              <a:rPr lang="zh-TW" altLang="en-US" dirty="0">
                <a:effectLst/>
              </a:rPr>
              <a:t>）是用來讓機器理解和處理人類語言的技術，在語音控制機器手臂的系統中，</a:t>
            </a:r>
            <a:r>
              <a:rPr lang="en-US" altLang="zh-TW" dirty="0">
                <a:effectLst/>
              </a:rPr>
              <a:t>NLP </a:t>
            </a:r>
            <a:r>
              <a:rPr lang="zh-TW" altLang="en-US" dirty="0">
                <a:effectLst/>
              </a:rPr>
              <a:t>是核心組件之一，負責解析語音轉換後的文字指令。以下是 </a:t>
            </a:r>
            <a:r>
              <a:rPr lang="en-US" altLang="zh-TW" dirty="0">
                <a:effectLst/>
              </a:rPr>
              <a:t>NLP </a:t>
            </a:r>
            <a:r>
              <a:rPr lang="zh-TW" altLang="en-US" dirty="0">
                <a:effectLst/>
              </a:rPr>
              <a:t>在這類系統中的具體應用：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語音轉文字後的指令解析</a:t>
            </a:r>
            <a:r>
              <a:rPr lang="zh-TW" altLang="en-US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語音辨識系統（如 </a:t>
            </a:r>
            <a:r>
              <a:rPr lang="en-US" altLang="zh-TW" dirty="0"/>
              <a:t>Google Speech-to-Text </a:t>
            </a:r>
            <a:r>
              <a:rPr lang="zh-TW" altLang="en-US" dirty="0"/>
              <a:t>或 </a:t>
            </a:r>
            <a:r>
              <a:rPr lang="en-US" altLang="zh-TW" dirty="0"/>
              <a:t>Amazon Alexa</a:t>
            </a:r>
            <a:r>
              <a:rPr lang="zh-TW" altLang="en-US" dirty="0"/>
              <a:t>）會先將使用者的聲音指令轉為文字。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dirty="0"/>
              <a:t>NLP </a:t>
            </a:r>
            <a:r>
              <a:rPr lang="zh-TW" altLang="en-US" dirty="0"/>
              <a:t>接著分析這些文字，提取意圖（</a:t>
            </a:r>
            <a:r>
              <a:rPr lang="en-US" altLang="zh-TW" dirty="0"/>
              <a:t>Intent</a:t>
            </a:r>
            <a:r>
              <a:rPr lang="zh-TW" altLang="en-US" dirty="0"/>
              <a:t>）和實體（</a:t>
            </a:r>
            <a:r>
              <a:rPr lang="en-US" altLang="zh-TW" dirty="0"/>
              <a:t>Entity</a:t>
            </a:r>
            <a:r>
              <a:rPr lang="zh-TW" altLang="en-US" dirty="0"/>
              <a:t>）。例如： </a:t>
            </a:r>
          </a:p>
          <a:p>
            <a:pPr marL="1143000" lvl="2" indent="-228600">
              <a:buFont typeface="+mj-lt"/>
              <a:buAutoNum type="arabicPeriod"/>
            </a:pPr>
            <a:r>
              <a:rPr lang="zh-TW" altLang="en-US" dirty="0"/>
              <a:t>指令：「拿起桌子上的藍色杯子」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altLang="zh-TW" dirty="0"/>
              <a:t>NLP </a:t>
            </a:r>
            <a:r>
              <a:rPr lang="zh-TW" altLang="en-US" dirty="0"/>
              <a:t>解析： </a:t>
            </a:r>
          </a:p>
          <a:p>
            <a:pPr marL="1600200" lvl="3" indent="-228600">
              <a:buFont typeface="+mj-lt"/>
              <a:buAutoNum type="arabicPeriod"/>
            </a:pPr>
            <a:r>
              <a:rPr lang="zh-TW" altLang="en-US" dirty="0"/>
              <a:t>意圖：拿起（</a:t>
            </a:r>
            <a:r>
              <a:rPr lang="en-US" altLang="zh-TW" dirty="0"/>
              <a:t>Pick up</a:t>
            </a:r>
            <a:r>
              <a:rPr lang="zh-TW" altLang="en-US" dirty="0"/>
              <a:t>）</a:t>
            </a:r>
          </a:p>
          <a:p>
            <a:pPr marL="1600200" lvl="3" indent="-228600">
              <a:buFont typeface="+mj-lt"/>
              <a:buAutoNum type="arabicPeriod"/>
            </a:pPr>
            <a:r>
              <a:rPr lang="zh-TW" altLang="en-US" dirty="0"/>
              <a:t>實體：藍色杯子（</a:t>
            </a:r>
            <a:r>
              <a:rPr lang="en-US" altLang="zh-TW" dirty="0"/>
              <a:t>Object</a:t>
            </a:r>
            <a:r>
              <a:rPr lang="zh-TW" altLang="en-US" dirty="0"/>
              <a:t>）、桌子（</a:t>
            </a:r>
            <a:r>
              <a:rPr lang="en-US" altLang="zh-TW" dirty="0"/>
              <a:t>Location</a:t>
            </a:r>
            <a:r>
              <a:rPr lang="zh-TW" altLang="en-US" dirty="0"/>
              <a:t>）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這需要 </a:t>
            </a:r>
            <a:r>
              <a:rPr lang="en-US" altLang="zh-TW" dirty="0"/>
              <a:t>NLP </a:t>
            </a:r>
            <a:r>
              <a:rPr lang="zh-TW" altLang="en-US" dirty="0"/>
              <a:t>的子領域，如 </a:t>
            </a:r>
            <a:r>
              <a:rPr lang="zh-TW" altLang="en-US" b="1" dirty="0"/>
              <a:t>語意理解（</a:t>
            </a:r>
            <a:r>
              <a:rPr lang="en-US" altLang="zh-TW" b="1" dirty="0"/>
              <a:t>Semantic Understanding</a:t>
            </a:r>
            <a:r>
              <a:rPr lang="zh-TW" altLang="en-US" b="1" dirty="0"/>
              <a:t>）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zh-TW" altLang="en-US" b="1" dirty="0"/>
              <a:t>命名實體識別（</a:t>
            </a:r>
            <a:r>
              <a:rPr lang="en-US" altLang="zh-TW" b="1" dirty="0"/>
              <a:t>NER, Named Entity Recognition</a:t>
            </a:r>
            <a:r>
              <a:rPr lang="zh-TW" altLang="en-US" b="1" dirty="0"/>
              <a:t>）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6268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F22B02C8-F373-4379-EB39-2EABA01E3A16}"/>
              </a:ext>
            </a:extLst>
          </p:cNvPr>
          <p:cNvSpPr txBox="1">
            <a:spLocks/>
          </p:cNvSpPr>
          <p:nvPr/>
        </p:nvSpPr>
        <p:spPr>
          <a:xfrm>
            <a:off x="341050" y="3651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ViLLA</a:t>
            </a:r>
            <a:r>
              <a:rPr lang="zh-TW" altLang="en-US" dirty="0"/>
              <a:t>（</a:t>
            </a:r>
            <a:r>
              <a:rPr lang="en-US" altLang="zh-TW" dirty="0"/>
              <a:t>Vision-Language-Latent-Action</a:t>
            </a:r>
            <a:r>
              <a:rPr lang="zh-TW" altLang="en-US" dirty="0"/>
              <a:t>），結合 </a:t>
            </a:r>
            <a:r>
              <a:rPr lang="en-US" altLang="zh-TW" dirty="0"/>
              <a:t>NLP </a:t>
            </a:r>
            <a:r>
              <a:rPr lang="zh-TW" altLang="en-US" dirty="0"/>
              <a:t>和 </a:t>
            </a:r>
            <a:r>
              <a:rPr lang="en-US" altLang="zh-TW" dirty="0"/>
              <a:t>VLM </a:t>
            </a:r>
            <a:r>
              <a:rPr lang="zh-TW" altLang="en-US" dirty="0"/>
              <a:t>實現複雜任務</a:t>
            </a: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3A1A1E-A513-C277-AC21-FAAC22E1251E}"/>
              </a:ext>
            </a:extLst>
          </p:cNvPr>
          <p:cNvSpPr txBox="1"/>
          <p:nvPr/>
        </p:nvSpPr>
        <p:spPr>
          <a:xfrm>
            <a:off x="570390" y="1337815"/>
            <a:ext cx="609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NLP </a:t>
            </a:r>
            <a:r>
              <a:rPr lang="zh-TW" altLang="en-US" dirty="0"/>
              <a:t>與 </a:t>
            </a:r>
            <a:r>
              <a:rPr lang="en-US" altLang="zh-TW" dirty="0"/>
              <a:t>VLM </a:t>
            </a:r>
            <a:r>
              <a:rPr lang="zh-TW" altLang="en-US" dirty="0"/>
              <a:t>的關係你之前提到 </a:t>
            </a:r>
            <a:r>
              <a:rPr lang="en-US" altLang="zh-TW" dirty="0"/>
              <a:t>VLM</a:t>
            </a:r>
            <a:r>
              <a:rPr lang="zh-TW" altLang="en-US" dirty="0"/>
              <a:t>（視覺語言模型），在語音控制機器手臂的場景中，</a:t>
            </a:r>
            <a:r>
              <a:rPr lang="en-US" altLang="zh-TW" dirty="0"/>
              <a:t>NLP </a:t>
            </a:r>
            <a:r>
              <a:rPr lang="zh-TW" altLang="en-US" dirty="0"/>
              <a:t>和 </a:t>
            </a:r>
            <a:r>
              <a:rPr lang="en-US" altLang="zh-TW" dirty="0"/>
              <a:t>VLM </a:t>
            </a:r>
            <a:r>
              <a:rPr lang="zh-TW" altLang="en-US" dirty="0"/>
              <a:t>可能協同工作：</a:t>
            </a:r>
            <a:r>
              <a:rPr lang="en-US" altLang="zh-TW" dirty="0"/>
              <a:t>NLP</a:t>
            </a:r>
            <a:r>
              <a:rPr lang="zh-TW" altLang="en-US" dirty="0"/>
              <a:t>：處理語音轉文字後的語言理解，負責解析指令的語意。</a:t>
            </a:r>
            <a:r>
              <a:rPr lang="en-US" altLang="zh-TW" dirty="0"/>
              <a:t>VLM</a:t>
            </a:r>
            <a:r>
              <a:rPr lang="zh-TW" altLang="en-US" dirty="0"/>
              <a:t>：如果系統需要視覺輸入（例如辨識「藍色杯子」的位置），</a:t>
            </a:r>
            <a:r>
              <a:rPr lang="en-US" altLang="zh-TW" dirty="0"/>
              <a:t>VLM </a:t>
            </a:r>
            <a:r>
              <a:rPr lang="zh-TW" altLang="en-US" dirty="0"/>
              <a:t>會結合圖像和語言資訊，幫助機器手臂理解環境。</a:t>
            </a:r>
          </a:p>
        </p:txBody>
      </p:sp>
    </p:spTree>
    <p:extLst>
      <p:ext uri="{BB962C8B-B14F-4D97-AF65-F5344CB8AC3E}">
        <p14:creationId xmlns:p14="http://schemas.microsoft.com/office/powerpoint/2010/main" val="26496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256</Words>
  <Application>Microsoft Office PowerPoint</Application>
  <PresentationFormat>寬螢幕</PresentationFormat>
  <Paragraphs>12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ChihWei Chen</dc:creator>
  <cp:lastModifiedBy>ChihWei Chen</cp:lastModifiedBy>
  <cp:revision>12</cp:revision>
  <dcterms:created xsi:type="dcterms:W3CDTF">2025-04-18T03:25:11Z</dcterms:created>
  <dcterms:modified xsi:type="dcterms:W3CDTF">2025-08-21T19:34:21Z</dcterms:modified>
</cp:coreProperties>
</file>